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60" r:id="rId6"/>
    <p:sldId id="268" r:id="rId7"/>
    <p:sldId id="262" r:id="rId8"/>
    <p:sldId id="269" r:id="rId9"/>
    <p:sldId id="270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E02EE17B-9849-42CF-894B-6DE004728E81}">
          <p14:sldIdLst>
            <p14:sldId id="256"/>
            <p14:sldId id="260"/>
            <p14:sldId id="268"/>
            <p14:sldId id="262"/>
            <p14:sldId id="269"/>
            <p14:sldId id="270"/>
            <p14:sldId id="265"/>
          </p14:sldIdLst>
        </p14:section>
        <p14:section name="Extras" id="{015788E4-5912-4865-991E-08A4B3A917F2}">
          <p14:sldIdLst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F00"/>
    <a:srgbClr val="487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98" autoAdjust="0"/>
  </p:normalViewPr>
  <p:slideViewPr>
    <p:cSldViewPr>
      <p:cViewPr varScale="1">
        <p:scale>
          <a:sx n="85" d="100"/>
          <a:sy n="85" d="100"/>
        </p:scale>
        <p:origin x="236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W Williams" userId="bea1851e-7e45-43b1-b469-b5a5a367d2b4" providerId="ADAL" clId="{2389B886-C022-4409-866E-C0AC49ADC596}"/>
    <pc:docChg chg="modSld">
      <pc:chgData name="Nathan W Williams" userId="bea1851e-7e45-43b1-b469-b5a5a367d2b4" providerId="ADAL" clId="{2389B886-C022-4409-866E-C0AC49ADC596}" dt="2025-06-20T14:22:49.737" v="6" actId="20577"/>
      <pc:docMkLst>
        <pc:docMk/>
      </pc:docMkLst>
      <pc:sldChg chg="modNotesTx">
        <pc:chgData name="Nathan W Williams" userId="bea1851e-7e45-43b1-b469-b5a5a367d2b4" providerId="ADAL" clId="{2389B886-C022-4409-866E-C0AC49ADC596}" dt="2025-06-20T14:22:47.263" v="5" actId="20577"/>
        <pc:sldMkLst>
          <pc:docMk/>
          <pc:sldMk cId="1191946917" sldId="260"/>
        </pc:sldMkLst>
      </pc:sldChg>
      <pc:sldChg chg="modNotesTx">
        <pc:chgData name="Nathan W Williams" userId="bea1851e-7e45-43b1-b469-b5a5a367d2b4" providerId="ADAL" clId="{2389B886-C022-4409-866E-C0AC49ADC596}" dt="2025-06-20T14:22:41.307" v="4" actId="20577"/>
        <pc:sldMkLst>
          <pc:docMk/>
          <pc:sldMk cId="3796718122" sldId="262"/>
        </pc:sldMkLst>
      </pc:sldChg>
      <pc:sldChg chg="modNotesTx">
        <pc:chgData name="Nathan W Williams" userId="bea1851e-7e45-43b1-b469-b5a5a367d2b4" providerId="ADAL" clId="{2389B886-C022-4409-866E-C0AC49ADC596}" dt="2025-06-20T14:22:32.988" v="1" actId="20577"/>
        <pc:sldMkLst>
          <pc:docMk/>
          <pc:sldMk cId="2219086141" sldId="265"/>
        </pc:sldMkLst>
      </pc:sldChg>
      <pc:sldChg chg="modNotesTx">
        <pc:chgData name="Nathan W Williams" userId="bea1851e-7e45-43b1-b469-b5a5a367d2b4" providerId="ADAL" clId="{2389B886-C022-4409-866E-C0AC49ADC596}" dt="2025-06-20T14:22:27.944" v="0" actId="20577"/>
        <pc:sldMkLst>
          <pc:docMk/>
          <pc:sldMk cId="2651806011" sldId="266"/>
        </pc:sldMkLst>
      </pc:sldChg>
      <pc:sldChg chg="modNotesTx">
        <pc:chgData name="Nathan W Williams" userId="bea1851e-7e45-43b1-b469-b5a5a367d2b4" providerId="ADAL" clId="{2389B886-C022-4409-866E-C0AC49ADC596}" dt="2025-06-20T14:22:49.737" v="6" actId="20577"/>
        <pc:sldMkLst>
          <pc:docMk/>
          <pc:sldMk cId="2604194707" sldId="268"/>
        </pc:sldMkLst>
      </pc:sldChg>
      <pc:sldChg chg="modNotesTx">
        <pc:chgData name="Nathan W Williams" userId="bea1851e-7e45-43b1-b469-b5a5a367d2b4" providerId="ADAL" clId="{2389B886-C022-4409-866E-C0AC49ADC596}" dt="2025-06-20T14:22:38.863" v="3" actId="20577"/>
        <pc:sldMkLst>
          <pc:docMk/>
          <pc:sldMk cId="3988974142" sldId="269"/>
        </pc:sldMkLst>
      </pc:sldChg>
      <pc:sldChg chg="modNotesTx">
        <pc:chgData name="Nathan W Williams" userId="bea1851e-7e45-43b1-b469-b5a5a367d2b4" providerId="ADAL" clId="{2389B886-C022-4409-866E-C0AC49ADC596}" dt="2025-06-20T14:22:36.112" v="2" actId="20577"/>
        <pc:sldMkLst>
          <pc:docMk/>
          <pc:sldMk cId="3207185382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4F583-ECA1-4DF2-84ED-62C54CAEF58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259E9-3E39-4129-8F2D-D54C99A6F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259E9-3E39-4129-8F2D-D54C99A6F0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88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259E9-3E39-4129-8F2D-D54C99A6F0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259E9-3E39-4129-8F2D-D54C99A6F0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92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259E9-3E39-4129-8F2D-D54C99A6F0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6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259E9-3E39-4129-8F2D-D54C99A6F0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259E9-3E39-4129-8F2D-D54C99A6F0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9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259E9-3E39-4129-8F2D-D54C99A6F0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3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259E9-3E39-4129-8F2D-D54C99A6F0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3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886200"/>
            <a:ext cx="9144000" cy="25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038603"/>
            <a:ext cx="8839200" cy="1422399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" y="5461001"/>
            <a:ext cx="8839200" cy="812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400800"/>
            <a:ext cx="9144000" cy="45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 baseline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Name, Position | Date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43000"/>
            <a:ext cx="5029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801"/>
            <a:ext cx="9144000" cy="81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8839200" cy="8255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3804"/>
            <a:ext cx="8763000" cy="4958462"/>
          </a:xfrm>
        </p:spPr>
        <p:txBody>
          <a:bodyPr>
            <a:normAutofit/>
          </a:bodyPr>
          <a:lstStyle>
            <a:lvl1pPr>
              <a:buClr>
                <a:schemeClr val="accent5">
                  <a:lumMod val="60000"/>
                  <a:lumOff val="40000"/>
                </a:schemeClr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chemeClr val="accent5">
                  <a:lumMod val="60000"/>
                  <a:lumOff val="40000"/>
                </a:schemeClr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990602"/>
            <a:ext cx="9144000" cy="88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152266"/>
            <a:ext cx="9144000" cy="705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5400"/>
            <a:ext cx="2895600" cy="365125"/>
          </a:xfr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75400"/>
            <a:ext cx="2133600" cy="36512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C76A076-0EB6-4ACF-BC93-AE169B35EC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6152266"/>
            <a:ext cx="13411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2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- 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801"/>
            <a:ext cx="9144000" cy="81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8839200" cy="8255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3800"/>
            <a:ext cx="8763000" cy="4958465"/>
          </a:xfrm>
        </p:spPr>
        <p:txBody>
          <a:bodyPr>
            <a:normAutofit/>
          </a:bodyPr>
          <a:lstStyle>
            <a:lvl1pPr>
              <a:buClr>
                <a:schemeClr val="accent6"/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chemeClr val="accent6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chemeClr val="accent6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chemeClr val="accent6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chemeClr val="accent6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990602"/>
            <a:ext cx="9144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152266"/>
            <a:ext cx="9144000" cy="705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5400"/>
            <a:ext cx="2895600" cy="365125"/>
          </a:xfr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75400"/>
            <a:ext cx="2133600" cy="36512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C76A076-0EB6-4ACF-BC93-AE169B35EC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6152266"/>
            <a:ext cx="13411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8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-Colum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801"/>
            <a:ext cx="9144000" cy="81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8839200" cy="8255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3804"/>
            <a:ext cx="4191000" cy="4958462"/>
          </a:xfrm>
        </p:spPr>
        <p:txBody>
          <a:bodyPr>
            <a:normAutofit/>
          </a:bodyPr>
          <a:lstStyle>
            <a:lvl1pPr>
              <a:buClr>
                <a:srgbClr val="FF0F00"/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FF0F00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rgbClr val="FF0F00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rgbClr val="FF0F00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rgbClr val="FF0F00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724400" y="1193804"/>
            <a:ext cx="4191000" cy="4958462"/>
          </a:xfrm>
        </p:spPr>
        <p:txBody>
          <a:bodyPr>
            <a:normAutofit/>
          </a:bodyPr>
          <a:lstStyle>
            <a:lvl1pPr>
              <a:buClr>
                <a:srgbClr val="FF0000"/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FF0000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rgbClr val="FF0000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rgbClr val="FF0000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rgbClr val="FF0000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52266"/>
            <a:ext cx="9144000" cy="705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5400"/>
            <a:ext cx="2895600" cy="365125"/>
          </a:xfr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75400"/>
            <a:ext cx="2133600" cy="36512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C76A076-0EB6-4ACF-BC93-AE169B35EC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6152266"/>
            <a:ext cx="13411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9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455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993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993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Yellow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678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ay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99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2209801"/>
            <a:ext cx="3962400" cy="2235200"/>
          </a:xfrm>
        </p:spPr>
        <p:txBody>
          <a:bodyPr>
            <a:noAutofit/>
          </a:bodyPr>
          <a:lstStyle>
            <a:lvl1pPr marL="0" indent="0" algn="l">
              <a:defRPr sz="3600">
                <a:effectLst/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562600"/>
            <a:ext cx="4038600" cy="1117600"/>
          </a:xfrm>
        </p:spPr>
        <p:txBody>
          <a:bodyPr anchor="b">
            <a:normAutofit/>
          </a:bodyPr>
          <a:lstStyle>
            <a:lvl1pPr marL="0" indent="0">
              <a:buNone/>
              <a:defRPr sz="110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Name, Position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445001"/>
            <a:ext cx="3962400" cy="81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5"/>
                </a:solidFill>
                <a:latin typeface="PermianSlabSerifTypeface" pitchFamily="50" charset="0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43840"/>
            <a:ext cx="23469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7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200400" y="3874770"/>
            <a:ext cx="5943600" cy="2240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276600" y="3962400"/>
            <a:ext cx="5715000" cy="2057400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90" y="3322320"/>
            <a:ext cx="3345180" cy="3345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4890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- TN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801"/>
            <a:ext cx="9144000" cy="81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8839200" cy="8255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562600"/>
          </a:xfrm>
        </p:spPr>
        <p:txBody>
          <a:bodyPr>
            <a:normAutofit/>
          </a:bodyPr>
          <a:lstStyle>
            <a:lvl1pPr>
              <a:buClr>
                <a:schemeClr val="bg2"/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chemeClr val="bg2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chemeClr val="bg2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chemeClr val="bg2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chemeClr val="bg2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019800"/>
            <a:ext cx="866774" cy="8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801"/>
            <a:ext cx="9144000" cy="81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8839200" cy="8255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3804"/>
            <a:ext cx="8763000" cy="4958462"/>
          </a:xfrm>
        </p:spPr>
        <p:txBody>
          <a:bodyPr>
            <a:normAutofit/>
          </a:bodyPr>
          <a:lstStyle>
            <a:lvl1pPr>
              <a:buClr>
                <a:schemeClr val="bg2"/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chemeClr val="bg2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chemeClr val="bg2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chemeClr val="bg2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chemeClr val="bg2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52266"/>
            <a:ext cx="9144000" cy="705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5400"/>
            <a:ext cx="2895600" cy="365125"/>
          </a:xfr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75400"/>
            <a:ext cx="2133600" cy="36512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C76A076-0EB6-4ACF-BC93-AE169B35EC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6152266"/>
            <a:ext cx="13411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801"/>
            <a:ext cx="9144000" cy="81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8839200" cy="8255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3800"/>
            <a:ext cx="8763000" cy="4958465"/>
          </a:xfrm>
        </p:spPr>
        <p:txBody>
          <a:bodyPr>
            <a:normAutofit/>
          </a:bodyPr>
          <a:lstStyle>
            <a:lvl1pPr>
              <a:buClr>
                <a:srgbClr val="FF0F00"/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FF0F00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rgbClr val="FF0F00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rgbClr val="FF0F00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rgbClr val="FF0F00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990602"/>
            <a:ext cx="9144000" cy="88900"/>
          </a:xfrm>
          <a:prstGeom prst="rect">
            <a:avLst/>
          </a:prstGeom>
          <a:solidFill>
            <a:srgbClr val="FF0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152266"/>
            <a:ext cx="9144000" cy="705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5400"/>
            <a:ext cx="2895600" cy="365125"/>
          </a:xfr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75400"/>
            <a:ext cx="2133600" cy="36512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C76A076-0EB6-4ACF-BC93-AE169B35EC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6152266"/>
            <a:ext cx="13411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5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77801"/>
            <a:ext cx="9144000" cy="81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8839200" cy="8255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28600" y="1193800"/>
            <a:ext cx="8763000" cy="4958465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chemeClr val="accent3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chemeClr val="accent3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chemeClr val="accent3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chemeClr val="accent3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990602"/>
            <a:ext cx="9144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152266"/>
            <a:ext cx="9144000" cy="705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5400"/>
            <a:ext cx="2895600" cy="365125"/>
          </a:xfr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75400"/>
            <a:ext cx="2133600" cy="36512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C76A076-0EB6-4ACF-BC93-AE169B35EC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6152266"/>
            <a:ext cx="13411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9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801"/>
            <a:ext cx="9144000" cy="81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8839200" cy="8255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3800"/>
            <a:ext cx="8763000" cy="495846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chemeClr val="accent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chemeClr val="accent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chemeClr val="accent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chemeClr val="accent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990602"/>
            <a:ext cx="9144000" cy="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152266"/>
            <a:ext cx="9144000" cy="705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5400"/>
            <a:ext cx="2895600" cy="365125"/>
          </a:xfr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75400"/>
            <a:ext cx="2133600" cy="36512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C76A076-0EB6-4ACF-BC93-AE169B35EC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6152266"/>
            <a:ext cx="13411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0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- Yellow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801"/>
            <a:ext cx="9144000" cy="81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8839200" cy="825500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mianSlabSerifTypeface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3800"/>
            <a:ext cx="8763000" cy="4958465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chemeClr val="accent2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buClr>
                <a:schemeClr val="accent2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buClr>
                <a:schemeClr val="accent2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buClr>
                <a:schemeClr val="accent2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990602"/>
            <a:ext cx="9144000" cy="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152266"/>
            <a:ext cx="9144000" cy="705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5400"/>
            <a:ext cx="2895600" cy="365125"/>
          </a:xfr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75400"/>
            <a:ext cx="2133600" cy="36512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C76A076-0EB6-4ACF-BC93-AE169B35EC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6152266"/>
            <a:ext cx="13411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i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10326"/>
            <a:ext cx="2133600" cy="365125"/>
          </a:xfrm>
          <a:prstGeom prst="rect">
            <a:avLst/>
          </a:prstGeom>
        </p:spPr>
        <p:txBody>
          <a:bodyPr anchor="b"/>
          <a:lstStyle>
            <a:lvl1pPr algn="r">
              <a:defRPr sz="1000" i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C76A076-0EB6-4ACF-BC93-AE169B35EC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0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0" r:id="rId2"/>
    <p:sldLayoutId id="2147483649" r:id="rId3"/>
    <p:sldLayoutId id="2147483680" r:id="rId4"/>
    <p:sldLayoutId id="2147483671" r:id="rId5"/>
    <p:sldLayoutId id="2147483668" r:id="rId6"/>
    <p:sldLayoutId id="2147483665" r:id="rId7"/>
    <p:sldLayoutId id="2147483672" r:id="rId8"/>
    <p:sldLayoutId id="2147483673" r:id="rId9"/>
    <p:sldLayoutId id="2147483679" r:id="rId10"/>
    <p:sldLayoutId id="2147483674" r:id="rId11"/>
    <p:sldLayoutId id="2147483662" r:id="rId12"/>
    <p:sldLayoutId id="2147483663" r:id="rId13"/>
    <p:sldLayoutId id="2147483676" r:id="rId14"/>
    <p:sldLayoutId id="2147483677" r:id="rId15"/>
    <p:sldLayoutId id="2147483675" r:id="rId16"/>
    <p:sldLayoutId id="2147483678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cid:F6EA24F6-F953-46B5-A4ED-88E76C74403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athan.w.williams@tn.go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191000"/>
            <a:ext cx="8839200" cy="2057400"/>
          </a:xfrm>
        </p:spPr>
        <p:txBody>
          <a:bodyPr>
            <a:normAutofit fontScale="90000"/>
          </a:bodyPr>
          <a:lstStyle/>
          <a:p>
            <a:r>
              <a:rPr lang="en-US" dirty="0"/>
              <a:t>Giving Data to the Field Epis with a Datamart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CSTE 2025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Nathan Williams | Epidemiologist 2</a:t>
            </a:r>
          </a:p>
        </p:txBody>
      </p:sp>
    </p:spTree>
    <p:extLst>
      <p:ext uri="{BB962C8B-B14F-4D97-AF65-F5344CB8AC3E}">
        <p14:creationId xmlns:p14="http://schemas.microsoft.com/office/powerpoint/2010/main" val="47926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Tennessee is one of 20 states using NBS</a:t>
            </a:r>
          </a:p>
          <a:p>
            <a:r>
              <a:rPr lang="en-US" dirty="0"/>
              <a:t>NBS does not come with a prebuilt datamart</a:t>
            </a:r>
          </a:p>
          <a:p>
            <a:pPr lvl="1"/>
            <a:r>
              <a:rPr lang="en-US" dirty="0"/>
              <a:t>The data is spread out over multiple databases and tables</a:t>
            </a:r>
          </a:p>
          <a:p>
            <a:pPr lvl="2"/>
            <a:r>
              <a:rPr lang="en-US" dirty="0"/>
              <a:t>Our field epidemiologists did not have access to all the data necessary for their work</a:t>
            </a:r>
          </a:p>
          <a:p>
            <a:pPr lvl="1"/>
            <a:r>
              <a:rPr lang="en-US" dirty="0"/>
              <a:t>These factors led to time-consuming and complex manual processes</a:t>
            </a:r>
          </a:p>
          <a:p>
            <a:pPr lvl="2"/>
            <a:r>
              <a:rPr lang="en-US" dirty="0"/>
              <a:t>This reduced the timeliness of data access and public health 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D4303-788D-43C6-B0C6-A50B53E6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201" y="3962400"/>
            <a:ext cx="3408056" cy="20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4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06DD-AFF8-EA45-BEA2-E1E1CCF0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Identifying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07010-0C7F-9581-62D1-4C8A8A5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93800"/>
            <a:ext cx="4191000" cy="4958465"/>
          </a:xfrm>
        </p:spPr>
        <p:txBody>
          <a:bodyPr/>
          <a:lstStyle/>
          <a:p>
            <a:r>
              <a:rPr lang="en-US" dirty="0"/>
              <a:t>Understand the layout of the NBS databases</a:t>
            </a:r>
          </a:p>
          <a:p>
            <a:r>
              <a:rPr lang="en-US" dirty="0"/>
              <a:t>Identifying required values</a:t>
            </a:r>
          </a:p>
          <a:p>
            <a:pPr lvl="1"/>
            <a:r>
              <a:rPr lang="en-US" sz="2400" dirty="0"/>
              <a:t>Meetings with program areas</a:t>
            </a:r>
          </a:p>
          <a:p>
            <a:pPr lvl="2"/>
            <a:r>
              <a:rPr lang="en-US" sz="2200" dirty="0"/>
              <a:t>Determined which values would be needed for field epis</a:t>
            </a:r>
          </a:p>
          <a:p>
            <a:endParaRPr lang="en-US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2498ADE-4469-4CAC-CB86-18B29511C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0" r="5247" b="-1"/>
          <a:stretch/>
        </p:blipFill>
        <p:spPr bwMode="auto">
          <a:xfrm>
            <a:off x="4724400" y="1193804"/>
            <a:ext cx="4191000" cy="49584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19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5A55-7DCA-156E-C2CF-C36181A6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Field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65A9-C316-6621-170D-1B9FCC6F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193800"/>
            <a:ext cx="4267201" cy="4958465"/>
          </a:xfrm>
        </p:spPr>
        <p:txBody>
          <a:bodyPr/>
          <a:lstStyle/>
          <a:p>
            <a:r>
              <a:rPr lang="en-US" dirty="0"/>
              <a:t>Identified where those values were in the NBS database</a:t>
            </a:r>
          </a:p>
          <a:p>
            <a:pPr lvl="1"/>
            <a:r>
              <a:rPr lang="en-US" dirty="0"/>
              <a:t>Existing fields</a:t>
            </a:r>
          </a:p>
          <a:p>
            <a:pPr lvl="1"/>
            <a:r>
              <a:rPr lang="en-US" dirty="0"/>
              <a:t>XPATHS for placement into mapping 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E9209-1DAA-4C16-45BF-E2B106AA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3" name="Picture 5" descr="image">
            <a:extLst>
              <a:ext uri="{FF2B5EF4-FFF2-40B4-BE49-F238E27FC236}">
                <a16:creationId xmlns:a16="http://schemas.microsoft.com/office/drawing/2014/main" id="{B23527FA-7115-5552-9E5E-D7F20FA8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1181106"/>
            <a:ext cx="4267202" cy="495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71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825F-3D24-F90D-3A0D-889370F1B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Implementing a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AE70-546D-B2D3-A289-AA3B4095C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93800"/>
            <a:ext cx="4191000" cy="4958465"/>
          </a:xfrm>
        </p:spPr>
        <p:txBody>
          <a:bodyPr/>
          <a:lstStyle/>
          <a:p>
            <a:r>
              <a:rPr lang="en-US" dirty="0"/>
              <a:t>We placed XML values in Mapping table</a:t>
            </a:r>
          </a:p>
          <a:p>
            <a:pPr lvl="1"/>
            <a:r>
              <a:rPr lang="en-US" sz="2400" dirty="0"/>
              <a:t>Places new values in a catch all table</a:t>
            </a:r>
          </a:p>
          <a:p>
            <a:pPr lvl="1"/>
            <a:r>
              <a:rPr lang="en-US" sz="2400" dirty="0"/>
              <a:t>We created a stored procedure that updates daily and places the values needed in a table available to the field epis</a:t>
            </a:r>
          </a:p>
          <a:p>
            <a:endParaRPr lang="en-US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29556F8C-4A5A-FE6A-BD68-9575C00E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r="3172" b="-1"/>
          <a:stretch/>
        </p:blipFill>
        <p:spPr bwMode="auto">
          <a:xfrm>
            <a:off x="4724400" y="1193804"/>
            <a:ext cx="4191000" cy="49584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97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AB47-AA09-4548-1FA2-9AD6E59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84941-BE23-1A94-FE94-43194095E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93800"/>
            <a:ext cx="4191000" cy="4958465"/>
          </a:xfrm>
        </p:spPr>
        <p:txBody>
          <a:bodyPr/>
          <a:lstStyle/>
          <a:p>
            <a:r>
              <a:rPr lang="en-US" dirty="0"/>
              <a:t>We have functioning DataMart for eCR that is available to field epis. </a:t>
            </a:r>
          </a:p>
          <a:p>
            <a:pPr lvl="1"/>
            <a:r>
              <a:rPr lang="en-US" dirty="0"/>
              <a:t>47 fields</a:t>
            </a:r>
          </a:p>
          <a:p>
            <a:pPr lvl="1"/>
            <a:r>
              <a:rPr lang="en-US" dirty="0"/>
              <a:t>used by epis for analysis</a:t>
            </a:r>
          </a:p>
          <a:p>
            <a:pPr lvl="1"/>
            <a:r>
              <a:rPr lang="en-US" dirty="0"/>
              <a:t>used by eCR team for determining data completeness and quality during onboarding</a:t>
            </a:r>
          </a:p>
          <a:p>
            <a:endParaRPr lang="en-US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4130EF4-EAF6-14CF-40A3-F251B90B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r="10432" b="-1"/>
          <a:stretch/>
        </p:blipFill>
        <p:spPr bwMode="auto">
          <a:xfrm>
            <a:off x="4724400" y="1193804"/>
            <a:ext cx="4191000" cy="49584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18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4E5D-D967-592C-416E-CC32C2FD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0D2D8-A75A-4A11-48DA-A202EB2ED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The datamart is an invaluable tool used by many teams</a:t>
            </a:r>
          </a:p>
          <a:p>
            <a:pPr>
              <a:lnSpc>
                <a:spcPct val="250000"/>
              </a:lnSpc>
            </a:pPr>
            <a:r>
              <a:rPr lang="en-US" dirty="0"/>
              <a:t>Multiple teams leverage the data found in the datamart</a:t>
            </a:r>
          </a:p>
          <a:p>
            <a:pPr>
              <a:lnSpc>
                <a:spcPct val="250000"/>
              </a:lnSpc>
            </a:pPr>
            <a:r>
              <a:rPr lang="en-US" dirty="0"/>
              <a:t>Continues to expand and grow with CDA</a:t>
            </a:r>
          </a:p>
        </p:txBody>
      </p:sp>
    </p:spTree>
    <p:extLst>
      <p:ext uri="{BB962C8B-B14F-4D97-AF65-F5344CB8AC3E}">
        <p14:creationId xmlns:p14="http://schemas.microsoft.com/office/powerpoint/2010/main" val="2219086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BB2B-A3A4-3347-7D1E-42445BFE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9CA85-D846-28A1-3E8D-D0C47A9B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hlinkClick r:id="rId3"/>
              </a:rPr>
              <a:t>nathan.w.williams@tn.gov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7102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EAC1-79BE-9DE4-215E-4B165CD1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0C6F-DA49-8202-CBFE-A911FDB6D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DSTT </a:t>
            </a:r>
          </a:p>
          <a:p>
            <a:pPr lvl="1"/>
            <a:r>
              <a:rPr lang="en-US" dirty="0"/>
              <a:t>Mentor</a:t>
            </a:r>
          </a:p>
          <a:p>
            <a:pPr lvl="2"/>
            <a:r>
              <a:rPr lang="en-US" dirty="0"/>
              <a:t>Anne </a:t>
            </a:r>
            <a:r>
              <a:rPr lang="en-US" dirty="0" err="1"/>
              <a:t>Zehner</a:t>
            </a:r>
            <a:endParaRPr lang="en-US" dirty="0"/>
          </a:p>
          <a:p>
            <a:pPr lvl="1"/>
            <a:r>
              <a:rPr lang="en-US" dirty="0"/>
              <a:t>2023 DSTT cohort at TDH</a:t>
            </a:r>
          </a:p>
          <a:p>
            <a:pPr lvl="2"/>
            <a:r>
              <a:rPr lang="en-US" dirty="0"/>
              <a:t>Greg Chambers</a:t>
            </a:r>
          </a:p>
          <a:p>
            <a:pPr lvl="2"/>
            <a:r>
              <a:rPr lang="en-US" dirty="0"/>
              <a:t>Robby Lundergan</a:t>
            </a:r>
          </a:p>
          <a:p>
            <a:pPr lvl="2"/>
            <a:r>
              <a:rPr lang="en-US" dirty="0"/>
              <a:t>Emmie Travers</a:t>
            </a:r>
          </a:p>
          <a:p>
            <a:pPr lvl="2"/>
            <a:r>
              <a:rPr lang="en-US" dirty="0"/>
              <a:t>Hardik Patel</a:t>
            </a:r>
          </a:p>
          <a:p>
            <a:pPr lvl="2"/>
            <a:r>
              <a:rPr lang="en-US" dirty="0"/>
              <a:t>Leah Eisenstein</a:t>
            </a:r>
          </a:p>
        </p:txBody>
      </p:sp>
    </p:spTree>
    <p:extLst>
      <p:ext uri="{BB962C8B-B14F-4D97-AF65-F5344CB8AC3E}">
        <p14:creationId xmlns:p14="http://schemas.microsoft.com/office/powerpoint/2010/main" val="265180601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B">
  <a:themeElements>
    <a:clrScheme name="Brand Colors">
      <a:dk1>
        <a:sysClr val="windowText" lastClr="000000"/>
      </a:dk1>
      <a:lt1>
        <a:sysClr val="window" lastClr="FFFFFF"/>
      </a:lt1>
      <a:dk2>
        <a:srgbClr val="1B365D"/>
      </a:dk2>
      <a:lt2>
        <a:srgbClr val="FF0F00"/>
      </a:lt2>
      <a:accent1>
        <a:srgbClr val="2DCCD3"/>
      </a:accent1>
      <a:accent2>
        <a:srgbClr val="D2D755"/>
      </a:accent2>
      <a:accent3>
        <a:srgbClr val="E87722"/>
      </a:accent3>
      <a:accent4>
        <a:srgbClr val="7C2529"/>
      </a:accent4>
      <a:accent5>
        <a:srgbClr val="666666"/>
      </a:accent5>
      <a:accent6>
        <a:srgbClr val="E6D395"/>
      </a:accent6>
      <a:hlink>
        <a:srgbClr val="131E29"/>
      </a:hlink>
      <a:folHlink>
        <a:srgbClr val="CBC4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1097a79-2ae1-40d4-b05d-61f243756108" xsi:nil="true"/>
    <lcf76f155ced4ddcb4097134ff3c332f xmlns="2d5eb758-47db-491e-8bc7-c045447afed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908C7CF6D9745AA9FF10B6A3DC9DB" ma:contentTypeVersion="16" ma:contentTypeDescription="Create a new document." ma:contentTypeScope="" ma:versionID="ff8f0a3ff6003786731bb13ed0954522">
  <xsd:schema xmlns:xsd="http://www.w3.org/2001/XMLSchema" xmlns:xs="http://www.w3.org/2001/XMLSchema" xmlns:p="http://schemas.microsoft.com/office/2006/metadata/properties" xmlns:ns2="2d5eb758-47db-491e-8bc7-c045447afed5" xmlns:ns3="d1097a79-2ae1-40d4-b05d-61f243756108" targetNamespace="http://schemas.microsoft.com/office/2006/metadata/properties" ma:root="true" ma:fieldsID="050a8101c2f0536d463a3908b0fc8d93" ns2:_="" ns3:_="">
    <xsd:import namespace="2d5eb758-47db-491e-8bc7-c045447afed5"/>
    <xsd:import namespace="d1097a79-2ae1-40d4-b05d-61f2437561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eb758-47db-491e-8bc7-c045447afe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0ec6819c-d561-498f-ad6b-029f1b52be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97a79-2ae1-40d4-b05d-61f24375610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ff323e4-c06c-4e6e-8562-0a7ae80cefc8}" ma:internalName="TaxCatchAll" ma:showField="CatchAllData" ma:web="d1097a79-2ae1-40d4-b05d-61f2437561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C3929D-A977-4FC0-BB97-77E03BF28B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382577-DF13-44D3-ACAB-B1D85911644B}">
  <ds:schemaRefs>
    <ds:schemaRef ds:uri="http://schemas.microsoft.com/office/2006/metadata/properties"/>
    <ds:schemaRef ds:uri="d1097a79-2ae1-40d4-b05d-61f243756108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d5eb758-47db-491e-8bc7-c045447afed5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F2A7B1-E911-4C5F-BDB5-E1E12840F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5eb758-47db-491e-8bc7-c045447afed5"/>
    <ds:schemaRef ds:uri="d1097a79-2ae1-40d4-b05d-61f2437561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345bebf-0d71-4337-9281-24b941616c36}" enabled="0" method="" siteId="{f345bebf-0d71-4337-9281-24b941616c3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12864</TotalTime>
  <Words>268</Words>
  <Application>Microsoft Office PowerPoint</Application>
  <PresentationFormat>On-screen Show (4:3)</PresentationFormat>
  <Paragraphs>51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Open Sans</vt:lpstr>
      <vt:lpstr>PermianSlabSerifTypeface</vt:lpstr>
      <vt:lpstr>PowerPoint B</vt:lpstr>
      <vt:lpstr>Giving Data to the Field Epis with a Datamart  CSTE 2025</vt:lpstr>
      <vt:lpstr>Background</vt:lpstr>
      <vt:lpstr>Methods – Identifying Needs</vt:lpstr>
      <vt:lpstr>Methods – Field Selection</vt:lpstr>
      <vt:lpstr>Methods – Implementing a Solution</vt:lpstr>
      <vt:lpstr>Results</vt:lpstr>
      <vt:lpstr>Conclusion</vt:lpstr>
      <vt:lpstr>Contact information</vt:lpstr>
      <vt:lpstr>Thanks</vt:lpstr>
    </vt:vector>
  </TitlesOfParts>
  <Company>State of Tennessee: Finance &amp; Administration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Molly Wehlage</dc:creator>
  <cp:lastModifiedBy>Nathan W Williams</cp:lastModifiedBy>
  <cp:revision>10</cp:revision>
  <dcterms:created xsi:type="dcterms:W3CDTF">2015-04-23T14:38:43Z</dcterms:created>
  <dcterms:modified xsi:type="dcterms:W3CDTF">2025-06-20T14:22:55Z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0x01010005F908C7CF6D9745AA9FF10B6A3DC9DB</vt:lpwstr>
  </property>
  <property fmtid="{D5CDD505-2E9C-101B-9397-08002B2CF9AE}" pid="3" name="MediaServiceImageTags">
    <vt:lpwstr/>
  </property>
</Properties>
</file>